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3" r:id="rId3"/>
    <p:sldId id="258" r:id="rId5"/>
    <p:sldId id="366" r:id="rId6"/>
    <p:sldId id="358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26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  <a:srgbClr val="8CC63F"/>
    <a:srgbClr val="595959"/>
    <a:srgbClr val="FFFFCB"/>
    <a:srgbClr val="FF8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77" autoAdjust="0"/>
    <p:restoredTop sz="95756"/>
  </p:normalViewPr>
  <p:slideViewPr>
    <p:cSldViewPr snapToGrid="0" showGuides="1">
      <p:cViewPr varScale="1">
        <p:scale>
          <a:sx n="96" d="100"/>
          <a:sy n="96" d="100"/>
        </p:scale>
        <p:origin x="192" y="408"/>
      </p:cViewPr>
      <p:guideLst>
        <p:guide orient="horz" pos="2152"/>
        <p:guide pos="38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EB88-42A0-47A8-95E3-50B73B3731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31EB99-C7CA-4929-AC83-3355CA5374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371003"/>
            <a:ext cx="12203008" cy="2625790"/>
          </a:xfrm>
          <a:custGeom>
            <a:avLst/>
            <a:gdLst>
              <a:gd name="connsiteX0" fmla="*/ 0 w 12203008"/>
              <a:gd name="connsiteY0" fmla="*/ 0 h 2625790"/>
              <a:gd name="connsiteX1" fmla="*/ 12203008 w 12203008"/>
              <a:gd name="connsiteY1" fmla="*/ 0 h 2625790"/>
              <a:gd name="connsiteX2" fmla="*/ 12203008 w 12203008"/>
              <a:gd name="connsiteY2" fmla="*/ 2625790 h 2625790"/>
              <a:gd name="connsiteX3" fmla="*/ 0 w 12203008"/>
              <a:gd name="connsiteY3" fmla="*/ 2625790 h 26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3008" h="2625790">
                <a:moveTo>
                  <a:pt x="0" y="0"/>
                </a:moveTo>
                <a:lnTo>
                  <a:pt x="12203008" y="0"/>
                </a:lnTo>
                <a:lnTo>
                  <a:pt x="12203008" y="2625790"/>
                </a:lnTo>
                <a:lnTo>
                  <a:pt x="0" y="2625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93324" y="2019056"/>
            <a:ext cx="3160856" cy="2806943"/>
          </a:xfrm>
          <a:custGeom>
            <a:avLst/>
            <a:gdLst>
              <a:gd name="connsiteX0" fmla="*/ 207124 w 3160856"/>
              <a:gd name="connsiteY0" fmla="*/ 0 h 2806943"/>
              <a:gd name="connsiteX1" fmla="*/ 2953732 w 3160856"/>
              <a:gd name="connsiteY1" fmla="*/ 0 h 2806943"/>
              <a:gd name="connsiteX2" fmla="*/ 3160856 w 3160856"/>
              <a:gd name="connsiteY2" fmla="*/ 207124 h 2806943"/>
              <a:gd name="connsiteX3" fmla="*/ 3160856 w 3160856"/>
              <a:gd name="connsiteY3" fmla="*/ 2599819 h 2806943"/>
              <a:gd name="connsiteX4" fmla="*/ 2953732 w 3160856"/>
              <a:gd name="connsiteY4" fmla="*/ 2806943 h 2806943"/>
              <a:gd name="connsiteX5" fmla="*/ 207124 w 3160856"/>
              <a:gd name="connsiteY5" fmla="*/ 2806943 h 2806943"/>
              <a:gd name="connsiteX6" fmla="*/ 0 w 3160856"/>
              <a:gd name="connsiteY6" fmla="*/ 2599819 h 2806943"/>
              <a:gd name="connsiteX7" fmla="*/ 0 w 3160856"/>
              <a:gd name="connsiteY7" fmla="*/ 207124 h 2806943"/>
              <a:gd name="connsiteX8" fmla="*/ 207124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07124" y="0"/>
                </a:moveTo>
                <a:lnTo>
                  <a:pt x="2953732" y="0"/>
                </a:lnTo>
                <a:cubicBezTo>
                  <a:pt x="3068123" y="0"/>
                  <a:pt x="3160856" y="92733"/>
                  <a:pt x="3160856" y="207124"/>
                </a:cubicBezTo>
                <a:lnTo>
                  <a:pt x="3160856" y="2599819"/>
                </a:lnTo>
                <a:cubicBezTo>
                  <a:pt x="3160856" y="2714210"/>
                  <a:pt x="3068123" y="2806943"/>
                  <a:pt x="2953732" y="2806943"/>
                </a:cubicBezTo>
                <a:lnTo>
                  <a:pt x="207124" y="2806943"/>
                </a:lnTo>
                <a:cubicBezTo>
                  <a:pt x="92733" y="2806943"/>
                  <a:pt x="0" y="2714210"/>
                  <a:pt x="0" y="2599819"/>
                </a:cubicBezTo>
                <a:lnTo>
                  <a:pt x="0" y="207124"/>
                </a:lnTo>
                <a:cubicBezTo>
                  <a:pt x="0" y="92733"/>
                  <a:pt x="92733" y="0"/>
                  <a:pt x="207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515577" y="2019058"/>
            <a:ext cx="3160856" cy="2806943"/>
          </a:xfrm>
          <a:custGeom>
            <a:avLst/>
            <a:gdLst>
              <a:gd name="connsiteX0" fmla="*/ 241116 w 3160856"/>
              <a:gd name="connsiteY0" fmla="*/ 0 h 2806943"/>
              <a:gd name="connsiteX1" fmla="*/ 2919740 w 3160856"/>
              <a:gd name="connsiteY1" fmla="*/ 0 h 2806943"/>
              <a:gd name="connsiteX2" fmla="*/ 3160856 w 3160856"/>
              <a:gd name="connsiteY2" fmla="*/ 241116 h 2806943"/>
              <a:gd name="connsiteX3" fmla="*/ 3160856 w 3160856"/>
              <a:gd name="connsiteY3" fmla="*/ 2565827 h 2806943"/>
              <a:gd name="connsiteX4" fmla="*/ 2919740 w 3160856"/>
              <a:gd name="connsiteY4" fmla="*/ 2806943 h 2806943"/>
              <a:gd name="connsiteX5" fmla="*/ 241116 w 3160856"/>
              <a:gd name="connsiteY5" fmla="*/ 2806943 h 2806943"/>
              <a:gd name="connsiteX6" fmla="*/ 0 w 3160856"/>
              <a:gd name="connsiteY6" fmla="*/ 2565827 h 2806943"/>
              <a:gd name="connsiteX7" fmla="*/ 0 w 3160856"/>
              <a:gd name="connsiteY7" fmla="*/ 241116 h 2806943"/>
              <a:gd name="connsiteX8" fmla="*/ 241116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41116" y="0"/>
                </a:moveTo>
                <a:lnTo>
                  <a:pt x="2919740" y="0"/>
                </a:lnTo>
                <a:cubicBezTo>
                  <a:pt x="3052905" y="0"/>
                  <a:pt x="3160856" y="107951"/>
                  <a:pt x="3160856" y="241116"/>
                </a:cubicBezTo>
                <a:lnTo>
                  <a:pt x="3160856" y="2565827"/>
                </a:lnTo>
                <a:cubicBezTo>
                  <a:pt x="3160856" y="2698992"/>
                  <a:pt x="3052905" y="2806943"/>
                  <a:pt x="2919740" y="2806943"/>
                </a:cubicBezTo>
                <a:lnTo>
                  <a:pt x="241116" y="2806943"/>
                </a:lnTo>
                <a:cubicBezTo>
                  <a:pt x="107951" y="2806943"/>
                  <a:pt x="0" y="2698992"/>
                  <a:pt x="0" y="2565827"/>
                </a:cubicBezTo>
                <a:lnTo>
                  <a:pt x="0" y="241116"/>
                </a:lnTo>
                <a:cubicBezTo>
                  <a:pt x="0" y="107951"/>
                  <a:pt x="107951" y="0"/>
                  <a:pt x="2411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7837820" y="2019058"/>
            <a:ext cx="3160856" cy="2806943"/>
          </a:xfrm>
          <a:custGeom>
            <a:avLst/>
            <a:gdLst>
              <a:gd name="connsiteX0" fmla="*/ 207124 w 3160856"/>
              <a:gd name="connsiteY0" fmla="*/ 0 h 2806943"/>
              <a:gd name="connsiteX1" fmla="*/ 2953732 w 3160856"/>
              <a:gd name="connsiteY1" fmla="*/ 0 h 2806943"/>
              <a:gd name="connsiteX2" fmla="*/ 3160856 w 3160856"/>
              <a:gd name="connsiteY2" fmla="*/ 207124 h 2806943"/>
              <a:gd name="connsiteX3" fmla="*/ 3160856 w 3160856"/>
              <a:gd name="connsiteY3" fmla="*/ 2599819 h 2806943"/>
              <a:gd name="connsiteX4" fmla="*/ 2953732 w 3160856"/>
              <a:gd name="connsiteY4" fmla="*/ 2806943 h 2806943"/>
              <a:gd name="connsiteX5" fmla="*/ 207124 w 3160856"/>
              <a:gd name="connsiteY5" fmla="*/ 2806943 h 2806943"/>
              <a:gd name="connsiteX6" fmla="*/ 0 w 3160856"/>
              <a:gd name="connsiteY6" fmla="*/ 2599819 h 2806943"/>
              <a:gd name="connsiteX7" fmla="*/ 0 w 3160856"/>
              <a:gd name="connsiteY7" fmla="*/ 207124 h 2806943"/>
              <a:gd name="connsiteX8" fmla="*/ 207124 w 3160856"/>
              <a:gd name="connsiteY8" fmla="*/ 0 h 2806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0856" h="2806943">
                <a:moveTo>
                  <a:pt x="207124" y="0"/>
                </a:moveTo>
                <a:lnTo>
                  <a:pt x="2953732" y="0"/>
                </a:lnTo>
                <a:cubicBezTo>
                  <a:pt x="3068123" y="0"/>
                  <a:pt x="3160856" y="92733"/>
                  <a:pt x="3160856" y="207124"/>
                </a:cubicBezTo>
                <a:lnTo>
                  <a:pt x="3160856" y="2599819"/>
                </a:lnTo>
                <a:cubicBezTo>
                  <a:pt x="3160856" y="2714210"/>
                  <a:pt x="3068123" y="2806943"/>
                  <a:pt x="2953732" y="2806943"/>
                </a:cubicBezTo>
                <a:lnTo>
                  <a:pt x="207124" y="2806943"/>
                </a:lnTo>
                <a:cubicBezTo>
                  <a:pt x="92733" y="2806943"/>
                  <a:pt x="0" y="2714210"/>
                  <a:pt x="0" y="2599819"/>
                </a:cubicBezTo>
                <a:lnTo>
                  <a:pt x="0" y="207124"/>
                </a:lnTo>
                <a:cubicBezTo>
                  <a:pt x="0" y="92733"/>
                  <a:pt x="92733" y="0"/>
                  <a:pt x="20712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874713" y="3890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4"/>
          </p:nvPr>
        </p:nvSpPr>
        <p:spPr>
          <a:xfrm>
            <a:off x="4485873" y="3890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5"/>
          </p:nvPr>
        </p:nvSpPr>
        <p:spPr>
          <a:xfrm>
            <a:off x="8092592" y="3901925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874713" y="1788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4485873" y="1788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8092592" y="1799370"/>
            <a:ext cx="3224696" cy="1888433"/>
          </a:xfrm>
          <a:custGeom>
            <a:avLst/>
            <a:gdLst>
              <a:gd name="connsiteX0" fmla="*/ 0 w 3224696"/>
              <a:gd name="connsiteY0" fmla="*/ 0 h 1888433"/>
              <a:gd name="connsiteX1" fmla="*/ 3224696 w 3224696"/>
              <a:gd name="connsiteY1" fmla="*/ 0 h 1888433"/>
              <a:gd name="connsiteX2" fmla="*/ 3224696 w 3224696"/>
              <a:gd name="connsiteY2" fmla="*/ 1888433 h 1888433"/>
              <a:gd name="connsiteX3" fmla="*/ 0 w 3224696"/>
              <a:gd name="connsiteY3" fmla="*/ 1888433 h 188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4696" h="1888433">
                <a:moveTo>
                  <a:pt x="0" y="0"/>
                </a:moveTo>
                <a:lnTo>
                  <a:pt x="3224696" y="0"/>
                </a:lnTo>
                <a:lnTo>
                  <a:pt x="3224696" y="1888433"/>
                </a:lnTo>
                <a:lnTo>
                  <a:pt x="0" y="18884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9722985" y="6139992"/>
            <a:ext cx="377371" cy="377371"/>
          </a:xfrm>
          <a:prstGeom prst="ellipse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31451" y="6139995"/>
            <a:ext cx="377371" cy="377371"/>
          </a:xfrm>
          <a:prstGeom prst="ellipse">
            <a:avLst/>
          </a:prstGeom>
          <a:solidFill>
            <a:srgbClr val="8C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939917" y="6139995"/>
            <a:ext cx="377371" cy="377371"/>
          </a:xfrm>
          <a:prstGeom prst="ellipse">
            <a:avLst/>
          </a:prstGeom>
          <a:solidFill>
            <a:srgbClr val="FF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椭圆 11"/>
          <p:cNvSpPr/>
          <p:nvPr/>
        </p:nvSpPr>
        <p:spPr>
          <a:xfrm>
            <a:off x="8911567" y="6227763"/>
            <a:ext cx="195792" cy="20182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椭圆 23"/>
          <p:cNvSpPr/>
          <p:nvPr/>
        </p:nvSpPr>
        <p:spPr>
          <a:xfrm>
            <a:off x="9517017" y="6234399"/>
            <a:ext cx="201824" cy="188558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32"/>
          <p:cNvSpPr/>
          <p:nvPr/>
        </p:nvSpPr>
        <p:spPr>
          <a:xfrm>
            <a:off x="10125483" y="6247080"/>
            <a:ext cx="201824" cy="16319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46710" y="4538690"/>
            <a:ext cx="8273426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charset="-122"/>
              </a:rPr>
              <a:t>云析学院</a:t>
            </a:r>
            <a:r>
              <a:rPr lang="en-US" altLang="zh-CN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charset="-122"/>
              </a:rPr>
              <a:t>VIP</a:t>
            </a:r>
            <a:r>
              <a:rPr lang="zh-CN" altLang="en-US" sz="44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微软雅黑" panose="020B0503020204020204" charset="-122"/>
              </a:rPr>
              <a:t>面试辅导</a:t>
            </a:r>
            <a:endParaRPr lang="zh-CN" altLang="en-US" sz="4400" b="1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925865" y="1088434"/>
            <a:ext cx="4340270" cy="3445466"/>
            <a:chOff x="3925865" y="1088434"/>
            <a:chExt cx="4340270" cy="344546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925865" y="1088434"/>
              <a:ext cx="4340270" cy="344546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072381" y="2180083"/>
              <a:ext cx="2047240" cy="10972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2018</a:t>
              </a:r>
              <a:endPara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246710" y="5419140"/>
            <a:ext cx="8521699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无双 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】</a:t>
            </a:r>
            <a:r>
              <a:rPr lang="is-IS" altLang="zh-CN" sz="2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3190976240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47950" y="401320"/>
            <a:ext cx="707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  <a:latin typeface="微软雅黑" panose="020B0503020204020204" charset="-122"/>
                <a:ea typeface="微软雅黑" panose="020B0503020204020204" charset="-122"/>
              </a:rPr>
              <a:t>明理，演术，解惑，悟道，让技术学习不再困难复杂</a:t>
            </a:r>
            <a:endParaRPr lang="zh-CN" altLang="en-US" b="1" dirty="0"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0000" endA="300" endPos="50000" dist="29997" dir="5400000" sy="-100000" algn="bl" rotWithShape="0"/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9" grpId="0" animBg="1"/>
      <p:bldP spid="40" grpId="0" animBg="1"/>
      <p:bldP spid="41" grpId="0" animBg="1"/>
      <p:bldP spid="1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65" y="2406650"/>
            <a:ext cx="7823835" cy="2044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1530350"/>
            <a:ext cx="9970135" cy="3797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65" y="2057400"/>
            <a:ext cx="6630035" cy="274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65" y="2032000"/>
            <a:ext cx="7493635" cy="279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255" y="1539875"/>
            <a:ext cx="8623935" cy="5092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63243" y="20949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3986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21250" y="3241675"/>
            <a:ext cx="6679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3600" dirty="0" smtClean="0"/>
              <a:t>Java7 ConcurrentHashMap</a:t>
            </a:r>
            <a:endParaRPr kumimoji="1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0970" y="1351915"/>
            <a:ext cx="98475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整个 ConcurrentHashMap 由一个个 Segment 组成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Segment 代表”部分“或”一段“的意思，所以很多地方都会将其描述为分段锁。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也有用“槽”来描述一个 segment。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ConcurrentHashMap 是一个 Segment 数组，Segment 通过继承 ReentrantLock 来进行加锁</a:t>
            </a:r>
            <a:endParaRPr kumimoji="1" lang="en-US" altLang="zh-CN"/>
          </a:p>
          <a:p>
            <a:pPr algn="l"/>
            <a:endParaRPr kumimoji="1" lang="en-US" altLang="zh-CN"/>
          </a:p>
          <a:p>
            <a:pPr algn="l"/>
            <a:r>
              <a:rPr kumimoji="1" lang="en-US" altLang="zh-CN"/>
              <a:t>· 每次需要加锁的操作锁住的是一个 segment，这样只要保证每个 Segment 是线程安全的</a:t>
            </a:r>
            <a:r>
              <a:rPr kumimoji="1" lang="zh-CN" altLang="en-US"/>
              <a:t>就行了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874395"/>
            <a:ext cx="5524500" cy="588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6300" y="1402715"/>
            <a:ext cx="9009380" cy="3692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concurrencyLevel：并行级别、并发数、Segment 数，默认是 16。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也就是说 ConcurrentHashMap 有 16 个 Segments。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所以理论上，这个时候，最多可以同时支持 16 个线程并发写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只要它们的操作分别分布在不同的 Segment 上。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这个值可以在初始化的时候设置为其他值，但是一旦初始化以后，它是不可以扩容的。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再具体到每个 Segment 内部，其实每个 Segment 很像之前介绍的 HashMap</a:t>
            </a:r>
            <a:r>
              <a:rPr kumimoji="1" lang="zh-CN" altLang="en-US"/>
              <a:t>。</a:t>
            </a:r>
            <a:endParaRPr kumimoji="1" lang="en-US" altLang="zh-CN"/>
          </a:p>
          <a:p>
            <a:pPr algn="l"/>
            <a:endParaRPr kumimoji="1" lang="en-US" altLang="zh-CN"/>
          </a:p>
          <a:p>
            <a:pPr algn="l"/>
            <a:r>
              <a:rPr kumimoji="1" lang="en-US" altLang="zh-CN"/>
              <a:t>· </a:t>
            </a:r>
            <a:r>
              <a:rPr kumimoji="1" lang="en-US" altLang="zh-CN">
                <a:sym typeface="+mn-ea"/>
              </a:rPr>
              <a:t>Segment </a:t>
            </a:r>
            <a:r>
              <a:rPr kumimoji="1" lang="en-US" altLang="zh-CN"/>
              <a:t>要保证线程安全，</a:t>
            </a:r>
            <a:r>
              <a:rPr kumimoji="1" lang="zh-CN" altLang="en-US"/>
              <a:t>因此</a:t>
            </a:r>
            <a:r>
              <a:rPr kumimoji="1" lang="en-US" altLang="zh-CN"/>
              <a:t>处理起来要麻烦些</a:t>
            </a:r>
            <a:r>
              <a:rPr kumimoji="1" lang="zh-CN" altLang="en-US"/>
              <a:t>。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初始化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0970" y="2037715"/>
            <a:ext cx="102793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initialCapacity：初始容量，这个值指的是整个 ConcurrentHashMap 的初始容量。</a:t>
            </a:r>
            <a:endParaRPr kumimoji="1" lang="zh-CN" altLang="en-US"/>
          </a:p>
          <a:p>
            <a:pPr algn="l"/>
            <a:r>
              <a:rPr kumimoji="1" lang="zh-CN" altLang="en-US"/>
              <a:t>  实际操作的时候需要平均分给每个 Segment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loadFactor：负载因子，Segment 数组不可以扩容，这个负载因子是给每个 Segment 内部使用的。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1158434" y="1739901"/>
            <a:ext cx="4637570" cy="3403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8812" y="2885320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5400" b="1" dirty="0" smtClean="0">
                <a:solidFill>
                  <a:schemeClr val="bg1"/>
                </a:solidFill>
              </a:rPr>
              <a:t>目录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245449" y="1426947"/>
            <a:ext cx="4399094" cy="713079"/>
            <a:chOff x="6288313" y="1301531"/>
            <a:chExt cx="4399094" cy="71307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288313" y="1301531"/>
              <a:ext cx="971550" cy="7130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559532" y="1332672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1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392090" y="1372738"/>
              <a:ext cx="3295317" cy="528646"/>
              <a:chOff x="5374977" y="1345911"/>
              <a:chExt cx="3295317" cy="528646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5374977" y="1345911"/>
                <a:ext cx="3295317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</a:rPr>
                  <a:t>Java7 HashMap</a:t>
                </a:r>
                <a:endPara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402408" y="1630131"/>
                <a:ext cx="3074305" cy="244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en-US" altLang="zh-CN" sz="900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245448" y="2618210"/>
            <a:ext cx="5561331" cy="805338"/>
            <a:chOff x="6288313" y="2490681"/>
            <a:chExt cx="4895106" cy="71307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288313" y="2490681"/>
              <a:ext cx="971550" cy="7130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559532" y="2523732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2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291033" y="2700964"/>
              <a:ext cx="3892386" cy="40763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Java7 ConcurrentHashMap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245449" y="3998287"/>
            <a:ext cx="4426525" cy="713079"/>
            <a:chOff x="6288313" y="3679831"/>
            <a:chExt cx="4426525" cy="71307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288313" y="3679831"/>
              <a:ext cx="971550" cy="7130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559532" y="3710956"/>
              <a:ext cx="385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419521" y="3817359"/>
              <a:ext cx="3295317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Java8 HashMap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30" name="组合 2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3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42" name="文本框 41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34349" y="5115887"/>
            <a:ext cx="5888990" cy="713079"/>
            <a:chOff x="6288313" y="3679831"/>
            <a:chExt cx="5888990" cy="7130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screen"/>
            <a:srcRect/>
            <a:stretch>
              <a:fillRect/>
            </a:stretch>
          </p:blipFill>
          <p:spPr>
            <a:xfrm>
              <a:off x="6288313" y="3679831"/>
              <a:ext cx="971550" cy="71307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61870" y="3710956"/>
              <a:ext cx="380365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4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19248" y="3817626"/>
              <a:ext cx="47580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Java8 ConcurrentHashMap</a:t>
              </a:r>
              <a:endPara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初始化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020" y="362585"/>
            <a:ext cx="6153785" cy="6301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初始化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240" y="1833880"/>
            <a:ext cx="10444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Segment 数组长度为 16，不可以扩容</a:t>
            </a:r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Segment[i] 的默认大小为 2，负载因子是 0.75，得出初始阈值为 1.5，</a:t>
            </a:r>
            <a:endParaRPr kumimoji="1" lang="zh-CN" altLang="en-US"/>
          </a:p>
          <a:p>
            <a:pPr algn="l"/>
            <a:r>
              <a:rPr kumimoji="1" lang="zh-CN" altLang="en-US"/>
              <a:t>  也就是以后插入第一个元素不会触发扩容，插入第二个会进行第一次扩容</a:t>
            </a:r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这里初始化了 segment[0]，其他位置还是 null，至于为什么要初始化 segment[0]，后面的代码会介绍</a:t>
            </a:r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当前 segmentShift 的值为 32 – 4 = 28，segmentMask 为 16 – 1 = 15，</a:t>
            </a:r>
            <a:endParaRPr kumimoji="1" lang="zh-CN" altLang="en-US"/>
          </a:p>
          <a:p>
            <a:pPr algn="l"/>
            <a:r>
              <a:rPr kumimoji="1" lang="zh-CN" altLang="en-US"/>
              <a:t>  把它们简单翻译为移位数和掩码，这两个值马上就会用到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91389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</a:t>
            </a:r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外层的</a:t>
            </a:r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方法，核心在</a:t>
            </a:r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Segment.put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方法中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95" y="1870075"/>
            <a:ext cx="9106535" cy="450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23355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Segment.put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50" y="31750"/>
            <a:ext cx="5151120" cy="6793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8600" y="1123315"/>
            <a:ext cx="2160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10970" y="1753870"/>
            <a:ext cx="86791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/>
              <a:t>初始化槽: ensureSegment</a:t>
            </a:r>
            <a:endParaRPr kumimoji="1" lang="zh-CN" altLang="en-US"/>
          </a:p>
          <a:p>
            <a:pPr algn="l"/>
            <a:r>
              <a:rPr kumimoji="1" lang="zh-CN" altLang="en-US"/>
              <a:t>ConcurrentHashMap 初始化的时候会初始化第一个槽 segment[0]，</a:t>
            </a:r>
            <a:endParaRPr kumimoji="1" lang="zh-CN" altLang="en-US"/>
          </a:p>
          <a:p>
            <a:pPr algn="l"/>
            <a:r>
              <a:rPr kumimoji="1" lang="zh-CN" altLang="en-US"/>
              <a:t>对于其他槽来说，在插入第一个值的时候进行初始化。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zh-CN" altLang="en-US"/>
              <a:t>这里需要考虑并发，因为很可能会有多个线程同时进来初始化同一个槽 segment[k]。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356171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ensureSegment方法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770" y="814070"/>
            <a:ext cx="6910705" cy="5745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2160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0935" y="1939290"/>
            <a:ext cx="67297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/>
              <a:t>获取写入锁: scanAndLockForPut</a:t>
            </a:r>
            <a:endParaRPr kumimoji="1" lang="zh-CN" altLang="en-US"/>
          </a:p>
          <a:p>
            <a:pPr algn="l"/>
            <a:r>
              <a:rPr kumimoji="1" lang="zh-CN" altLang="en-US"/>
              <a:t>前面我们看到，在往某个 segment 中 put 的时候，首先会调用 </a:t>
            </a:r>
            <a:endParaRPr kumimoji="1" lang="zh-CN" altLang="en-US"/>
          </a:p>
          <a:p>
            <a:pPr algn="l"/>
            <a:r>
              <a:rPr kumimoji="1" lang="zh-CN" altLang="en-US"/>
              <a:t>node = tryLock() ? null : scanAndLockForPut(key, hash, value)，</a:t>
            </a:r>
            <a:endParaRPr kumimoji="1" lang="zh-CN" altLang="en-US"/>
          </a:p>
          <a:p>
            <a:pPr algn="l"/>
            <a:r>
              <a:rPr kumimoji="1" lang="zh-CN" altLang="en-US"/>
              <a:t>也就是说先进行一次 tryLock() 快速获取该 segment 的独占锁，</a:t>
            </a:r>
            <a:endParaRPr kumimoji="1" lang="zh-CN" altLang="en-US"/>
          </a:p>
          <a:p>
            <a:pPr algn="l"/>
            <a:r>
              <a:rPr kumimoji="1" lang="zh-CN" altLang="en-US"/>
              <a:t>如果失败，那么进入到 scanAndLockForPut 这个方法来获取锁。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389445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scanAndLockForPut()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865" y="811530"/>
            <a:ext cx="6529705" cy="605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2160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8850" y="2450465"/>
            <a:ext cx="10634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/>
              <a:t>扩容: rehash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segment 数组不能扩容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扩容是 segment 数组某个位置内部的</a:t>
            </a:r>
            <a:r>
              <a:rPr kumimoji="1" lang="en-US" altLang="zh-CN"/>
              <a:t>segment</a:t>
            </a:r>
            <a:r>
              <a:rPr kumimoji="1" lang="zh-CN" altLang="en-US"/>
              <a:t>中的</a:t>
            </a:r>
            <a:r>
              <a:rPr kumimoji="1" lang="zh-CN" altLang="en-US"/>
              <a:t> HashEntry[] 进行扩容，扩容后，容量为原来的 2 倍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27730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rehash方法总结</a:t>
            </a:r>
            <a:endParaRPr kumimoji="1" lang="en-US" altLang="zh-CN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0" y="37465"/>
            <a:ext cx="5477510" cy="6782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7245" y="2623185"/>
            <a:ext cx="52755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/>
              <a:t>核心：</a:t>
            </a:r>
            <a:br>
              <a:rPr kumimoji="1" lang="zh-CN" altLang="en-US"/>
            </a:br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链表中的元素迁移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两个相邻的</a:t>
            </a:r>
            <a:r>
              <a:rPr kumimoji="1" lang="en-US" altLang="zh-CN"/>
              <a:t>for</a:t>
            </a:r>
            <a:r>
              <a:rPr kumimoji="1" lang="zh-CN" altLang="en-US"/>
              <a:t>循环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去掉第一个</a:t>
            </a:r>
            <a:r>
              <a:rPr kumimoji="1" lang="en-US" altLang="zh-CN"/>
              <a:t>for</a:t>
            </a:r>
            <a:r>
              <a:rPr kumimoji="1" lang="zh-CN" altLang="en-US"/>
              <a:t>循环</a:t>
            </a:r>
            <a:r>
              <a:rPr kumimoji="1" lang="zh-CN" altLang="en-US"/>
              <a:t>也可以运行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第一个</a:t>
            </a:r>
            <a:r>
              <a:rPr kumimoji="1" lang="en-US" altLang="zh-CN"/>
              <a:t>for</a:t>
            </a:r>
            <a:r>
              <a:rPr kumimoji="1" lang="zh-CN" altLang="en-US"/>
              <a:t>循环的意义在于</a:t>
            </a:r>
            <a:r>
              <a:rPr kumimoji="1" lang="en-US" altLang="zh-CN"/>
              <a:t>——</a:t>
            </a:r>
            <a:endParaRPr kumimoji="1" lang="en-US" altLang="zh-CN"/>
          </a:p>
          <a:p>
            <a:r>
              <a:rPr kumimoji="1" lang="zh-CN" altLang="en-US"/>
              <a:t>将相邻的同一个</a:t>
            </a:r>
            <a:r>
              <a:rPr kumimoji="1" lang="en-US" altLang="zh-CN"/>
              <a:t>idx</a:t>
            </a:r>
            <a:r>
              <a:rPr kumimoji="1" lang="zh-CN" altLang="en-US"/>
              <a:t>位置上的链表直接迁移至新位置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63243" y="20949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3986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01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21031" y="3241963"/>
            <a:ext cx="549819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3600" dirty="0" smtClean="0"/>
              <a:t>Java7 HashMap</a:t>
            </a:r>
            <a:endParaRPr kumimoji="1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2140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方法分析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74750" y="2132965"/>
            <a:ext cx="76631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/>
              <a:t>· </a:t>
            </a:r>
            <a:r>
              <a:rPr kumimoji="1" lang="zh-CN" altLang="en-US"/>
              <a:t>计算 hash 值，找到 segment 数组中的具体位置，或我们前面用的“槽”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>
                <a:sym typeface="+mn-ea"/>
              </a:rPr>
              <a:t>· </a:t>
            </a:r>
            <a:r>
              <a:rPr kumimoji="1" lang="zh-CN" altLang="en-US"/>
              <a:t>槽中也是一个数组，根据 hash 找到数组中具体的位置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>
                <a:sym typeface="+mn-ea"/>
              </a:rPr>
              <a:t>· </a:t>
            </a:r>
            <a:r>
              <a:rPr kumimoji="1" lang="zh-CN" altLang="en-US"/>
              <a:t>到这里是链表了，顺着链表进行查找即可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ConcurrentHashMap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7245" y="1273810"/>
            <a:ext cx="2140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</a:t>
            </a:r>
            <a:r>
              <a:rPr kumimoji="1"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方法分析</a:t>
            </a:r>
            <a:endParaRPr kumimoji="1"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65" y="1441450"/>
            <a:ext cx="7976235" cy="4762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49908" y="2082275"/>
            <a:ext cx="3670014" cy="2693642"/>
            <a:chOff x="1042322" y="1739901"/>
            <a:chExt cx="4637570" cy="34037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1042322" y="1739901"/>
              <a:ext cx="4637570" cy="340379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2552699" y="2720253"/>
              <a:ext cx="1828800" cy="139860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02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722985" y="6139992"/>
            <a:ext cx="1594303" cy="377374"/>
            <a:chOff x="9722985" y="5717714"/>
            <a:chExt cx="1594303" cy="377374"/>
          </a:xfrm>
        </p:grpSpPr>
        <p:grpSp>
          <p:nvGrpSpPr>
            <p:cNvPr id="20" name="组合 19"/>
            <p:cNvGrpSpPr/>
            <p:nvPr/>
          </p:nvGrpSpPr>
          <p:grpSpPr>
            <a:xfrm>
              <a:off x="9722985" y="5717714"/>
              <a:ext cx="1594303" cy="377374"/>
              <a:chOff x="9956800" y="4113202"/>
              <a:chExt cx="2391457" cy="566062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9956800" y="4113202"/>
                <a:ext cx="566057" cy="566057"/>
              </a:xfrm>
              <a:prstGeom prst="ellipse">
                <a:avLst/>
              </a:prstGeom>
              <a:solidFill>
                <a:srgbClr val="00A9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0869500" y="4113207"/>
                <a:ext cx="566057" cy="566057"/>
              </a:xfrm>
              <a:prstGeom prst="ellipse">
                <a:avLst/>
              </a:prstGeom>
              <a:solidFill>
                <a:srgbClr val="8CC6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1782200" y="4113207"/>
                <a:ext cx="566057" cy="566057"/>
              </a:xfrm>
              <a:prstGeom prst="ellipse">
                <a:avLst/>
              </a:prstGeom>
              <a:solidFill>
                <a:srgbClr val="FF8F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21" name="椭圆 11"/>
            <p:cNvSpPr/>
            <p:nvPr/>
          </p:nvSpPr>
          <p:spPr>
            <a:xfrm>
              <a:off x="9813775" y="5805485"/>
              <a:ext cx="195792" cy="201824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3"/>
            <p:cNvSpPr/>
            <p:nvPr/>
          </p:nvSpPr>
          <p:spPr>
            <a:xfrm>
              <a:off x="10419225" y="5812121"/>
              <a:ext cx="201824" cy="188558"/>
            </a:xfrm>
            <a:custGeom>
              <a:avLst/>
              <a:gdLst>
                <a:gd name="connsiteX0" fmla="*/ 159472 w 338138"/>
                <a:gd name="connsiteY0" fmla="*/ 265112 h 315913"/>
                <a:gd name="connsiteX1" fmla="*/ 155575 w 338138"/>
                <a:gd name="connsiteY1" fmla="*/ 269194 h 315913"/>
                <a:gd name="connsiteX2" fmla="*/ 155575 w 338138"/>
                <a:gd name="connsiteY2" fmla="*/ 289605 h 315913"/>
                <a:gd name="connsiteX3" fmla="*/ 158173 w 338138"/>
                <a:gd name="connsiteY3" fmla="*/ 293687 h 315913"/>
                <a:gd name="connsiteX4" fmla="*/ 181553 w 338138"/>
                <a:gd name="connsiteY4" fmla="*/ 293687 h 315913"/>
                <a:gd name="connsiteX5" fmla="*/ 184150 w 338138"/>
                <a:gd name="connsiteY5" fmla="*/ 290966 h 315913"/>
                <a:gd name="connsiteX6" fmla="*/ 184150 w 338138"/>
                <a:gd name="connsiteY6" fmla="*/ 269194 h 315913"/>
                <a:gd name="connsiteX7" fmla="*/ 181553 w 338138"/>
                <a:gd name="connsiteY7" fmla="*/ 265112 h 315913"/>
                <a:gd name="connsiteX8" fmla="*/ 159472 w 338138"/>
                <a:gd name="connsiteY8" fmla="*/ 265112 h 315913"/>
                <a:gd name="connsiteX9" fmla="*/ 169069 w 338138"/>
                <a:gd name="connsiteY9" fmla="*/ 222250 h 315913"/>
                <a:gd name="connsiteX10" fmla="*/ 155575 w 338138"/>
                <a:gd name="connsiteY10" fmla="*/ 235744 h 315913"/>
                <a:gd name="connsiteX11" fmla="*/ 169069 w 338138"/>
                <a:gd name="connsiteY11" fmla="*/ 249238 h 315913"/>
                <a:gd name="connsiteX12" fmla="*/ 182563 w 338138"/>
                <a:gd name="connsiteY12" fmla="*/ 235744 h 315913"/>
                <a:gd name="connsiteX13" fmla="*/ 169069 w 338138"/>
                <a:gd name="connsiteY13" fmla="*/ 222250 h 315913"/>
                <a:gd name="connsiteX14" fmla="*/ 145852 w 338138"/>
                <a:gd name="connsiteY14" fmla="*/ 55033 h 315913"/>
                <a:gd name="connsiteX15" fmla="*/ 157704 w 338138"/>
                <a:gd name="connsiteY15" fmla="*/ 56356 h 315913"/>
                <a:gd name="connsiteX16" fmla="*/ 156388 w 338138"/>
                <a:gd name="connsiteY16" fmla="*/ 68262 h 315913"/>
                <a:gd name="connsiteX17" fmla="*/ 57619 w 338138"/>
                <a:gd name="connsiteY17" fmla="*/ 137054 h 315913"/>
                <a:gd name="connsiteX18" fmla="*/ 53669 w 338138"/>
                <a:gd name="connsiteY18" fmla="*/ 139700 h 315913"/>
                <a:gd name="connsiteX19" fmla="*/ 47084 w 338138"/>
                <a:gd name="connsiteY19" fmla="*/ 135731 h 315913"/>
                <a:gd name="connsiteX20" fmla="*/ 48401 w 338138"/>
                <a:gd name="connsiteY20" fmla="*/ 123825 h 315913"/>
                <a:gd name="connsiteX21" fmla="*/ 145852 w 338138"/>
                <a:gd name="connsiteY21" fmla="*/ 55033 h 315913"/>
                <a:gd name="connsiteX22" fmla="*/ 88577 w 338138"/>
                <a:gd name="connsiteY22" fmla="*/ 47055 h 315913"/>
                <a:gd name="connsiteX23" fmla="*/ 100532 w 338138"/>
                <a:gd name="connsiteY23" fmla="*/ 48358 h 315913"/>
                <a:gd name="connsiteX24" fmla="*/ 99203 w 338138"/>
                <a:gd name="connsiteY24" fmla="*/ 60081 h 315913"/>
                <a:gd name="connsiteX25" fmla="*/ 52712 w 338138"/>
                <a:gd name="connsiteY25" fmla="*/ 92645 h 315913"/>
                <a:gd name="connsiteX26" fmla="*/ 47399 w 338138"/>
                <a:gd name="connsiteY26" fmla="*/ 95250 h 315913"/>
                <a:gd name="connsiteX27" fmla="*/ 40757 w 338138"/>
                <a:gd name="connsiteY27" fmla="*/ 91342 h 315913"/>
                <a:gd name="connsiteX28" fmla="*/ 43414 w 338138"/>
                <a:gd name="connsiteY28" fmla="*/ 79619 h 315913"/>
                <a:gd name="connsiteX29" fmla="*/ 88577 w 338138"/>
                <a:gd name="connsiteY29" fmla="*/ 47055 h 315913"/>
                <a:gd name="connsiteX30" fmla="*/ 35086 w 338138"/>
                <a:gd name="connsiteY30" fmla="*/ 22225 h 315913"/>
                <a:gd name="connsiteX31" fmla="*/ 20637 w 338138"/>
                <a:gd name="connsiteY31" fmla="*/ 35344 h 315913"/>
                <a:gd name="connsiteX32" fmla="*/ 20637 w 338138"/>
                <a:gd name="connsiteY32" fmla="*/ 196707 h 315913"/>
                <a:gd name="connsiteX33" fmla="*/ 35086 w 338138"/>
                <a:gd name="connsiteY33" fmla="*/ 211138 h 315913"/>
                <a:gd name="connsiteX34" fmla="*/ 303051 w 338138"/>
                <a:gd name="connsiteY34" fmla="*/ 211138 h 315913"/>
                <a:gd name="connsiteX35" fmla="*/ 317500 w 338138"/>
                <a:gd name="connsiteY35" fmla="*/ 196707 h 315913"/>
                <a:gd name="connsiteX36" fmla="*/ 317500 w 338138"/>
                <a:gd name="connsiteY36" fmla="*/ 35344 h 315913"/>
                <a:gd name="connsiteX37" fmla="*/ 303051 w 338138"/>
                <a:gd name="connsiteY37" fmla="*/ 22225 h 315913"/>
                <a:gd name="connsiteX38" fmla="*/ 35086 w 338138"/>
                <a:gd name="connsiteY38" fmla="*/ 22225 h 315913"/>
                <a:gd name="connsiteX39" fmla="*/ 14529 w 338138"/>
                <a:gd name="connsiteY39" fmla="*/ 0 h 315913"/>
                <a:gd name="connsiteX40" fmla="*/ 323609 w 338138"/>
                <a:gd name="connsiteY40" fmla="*/ 0 h 315913"/>
                <a:gd name="connsiteX41" fmla="*/ 338138 w 338138"/>
                <a:gd name="connsiteY41" fmla="*/ 13163 h 315913"/>
                <a:gd name="connsiteX42" fmla="*/ 338138 w 338138"/>
                <a:gd name="connsiteY42" fmla="*/ 251414 h 315913"/>
                <a:gd name="connsiteX43" fmla="*/ 323609 w 338138"/>
                <a:gd name="connsiteY43" fmla="*/ 265893 h 315913"/>
                <a:gd name="connsiteX44" fmla="*/ 210016 w 338138"/>
                <a:gd name="connsiteY44" fmla="*/ 265893 h 315913"/>
                <a:gd name="connsiteX45" fmla="*/ 207374 w 338138"/>
                <a:gd name="connsiteY45" fmla="*/ 268526 h 315913"/>
                <a:gd name="connsiteX46" fmla="*/ 207374 w 338138"/>
                <a:gd name="connsiteY46" fmla="*/ 290903 h 315913"/>
                <a:gd name="connsiteX47" fmla="*/ 208695 w 338138"/>
                <a:gd name="connsiteY47" fmla="*/ 293536 h 315913"/>
                <a:gd name="connsiteX48" fmla="*/ 239074 w 338138"/>
                <a:gd name="connsiteY48" fmla="*/ 293536 h 315913"/>
                <a:gd name="connsiteX49" fmla="*/ 250962 w 338138"/>
                <a:gd name="connsiteY49" fmla="*/ 305383 h 315913"/>
                <a:gd name="connsiteX50" fmla="*/ 239074 w 338138"/>
                <a:gd name="connsiteY50" fmla="*/ 315913 h 315913"/>
                <a:gd name="connsiteX51" fmla="*/ 99064 w 338138"/>
                <a:gd name="connsiteY51" fmla="*/ 315913 h 315913"/>
                <a:gd name="connsiteX52" fmla="*/ 87176 w 338138"/>
                <a:gd name="connsiteY52" fmla="*/ 305383 h 315913"/>
                <a:gd name="connsiteX53" fmla="*/ 99064 w 338138"/>
                <a:gd name="connsiteY53" fmla="*/ 293536 h 315913"/>
                <a:gd name="connsiteX54" fmla="*/ 129444 w 338138"/>
                <a:gd name="connsiteY54" fmla="*/ 293536 h 315913"/>
                <a:gd name="connsiteX55" fmla="*/ 130765 w 338138"/>
                <a:gd name="connsiteY55" fmla="*/ 289587 h 315913"/>
                <a:gd name="connsiteX56" fmla="*/ 130765 w 338138"/>
                <a:gd name="connsiteY56" fmla="*/ 268526 h 315913"/>
                <a:gd name="connsiteX57" fmla="*/ 126802 w 338138"/>
                <a:gd name="connsiteY57" fmla="*/ 265893 h 315913"/>
                <a:gd name="connsiteX58" fmla="*/ 14529 w 338138"/>
                <a:gd name="connsiteY58" fmla="*/ 265893 h 315913"/>
                <a:gd name="connsiteX59" fmla="*/ 0 w 338138"/>
                <a:gd name="connsiteY59" fmla="*/ 251414 h 315913"/>
                <a:gd name="connsiteX60" fmla="*/ 0 w 338138"/>
                <a:gd name="connsiteY60" fmla="*/ 13163 h 315913"/>
                <a:gd name="connsiteX61" fmla="*/ 14529 w 338138"/>
                <a:gd name="connsiteY61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38138" h="315913">
                  <a:moveTo>
                    <a:pt x="159472" y="265112"/>
                  </a:moveTo>
                  <a:cubicBezTo>
                    <a:pt x="159472" y="265112"/>
                    <a:pt x="155575" y="265112"/>
                    <a:pt x="155575" y="269194"/>
                  </a:cubicBezTo>
                  <a:cubicBezTo>
                    <a:pt x="155575" y="269194"/>
                    <a:pt x="155575" y="269194"/>
                    <a:pt x="155575" y="289605"/>
                  </a:cubicBezTo>
                  <a:cubicBezTo>
                    <a:pt x="155575" y="292326"/>
                    <a:pt x="155575" y="293687"/>
                    <a:pt x="158173" y="293687"/>
                  </a:cubicBezTo>
                  <a:cubicBezTo>
                    <a:pt x="158173" y="293687"/>
                    <a:pt x="158173" y="293687"/>
                    <a:pt x="181553" y="293687"/>
                  </a:cubicBezTo>
                  <a:cubicBezTo>
                    <a:pt x="182851" y="293687"/>
                    <a:pt x="184150" y="292326"/>
                    <a:pt x="184150" y="290966"/>
                  </a:cubicBezTo>
                  <a:cubicBezTo>
                    <a:pt x="184150" y="290966"/>
                    <a:pt x="184150" y="290966"/>
                    <a:pt x="184150" y="269194"/>
                  </a:cubicBezTo>
                  <a:cubicBezTo>
                    <a:pt x="184150" y="265112"/>
                    <a:pt x="181553" y="265112"/>
                    <a:pt x="181553" y="265112"/>
                  </a:cubicBezTo>
                  <a:cubicBezTo>
                    <a:pt x="181553" y="265112"/>
                    <a:pt x="181553" y="265112"/>
                    <a:pt x="159472" y="265112"/>
                  </a:cubicBezTo>
                  <a:close/>
                  <a:moveTo>
                    <a:pt x="169069" y="222250"/>
                  </a:moveTo>
                  <a:cubicBezTo>
                    <a:pt x="161616" y="222250"/>
                    <a:pt x="155575" y="228291"/>
                    <a:pt x="155575" y="235744"/>
                  </a:cubicBezTo>
                  <a:cubicBezTo>
                    <a:pt x="155575" y="243197"/>
                    <a:pt x="161616" y="249238"/>
                    <a:pt x="169069" y="249238"/>
                  </a:cubicBezTo>
                  <a:cubicBezTo>
                    <a:pt x="176522" y="249238"/>
                    <a:pt x="182563" y="243197"/>
                    <a:pt x="182563" y="235744"/>
                  </a:cubicBezTo>
                  <a:cubicBezTo>
                    <a:pt x="182563" y="228291"/>
                    <a:pt x="176522" y="222250"/>
                    <a:pt x="169069" y="222250"/>
                  </a:cubicBezTo>
                  <a:close/>
                  <a:moveTo>
                    <a:pt x="145852" y="55033"/>
                  </a:moveTo>
                  <a:cubicBezTo>
                    <a:pt x="149803" y="52387"/>
                    <a:pt x="155071" y="52387"/>
                    <a:pt x="157704" y="56356"/>
                  </a:cubicBezTo>
                  <a:cubicBezTo>
                    <a:pt x="160338" y="60325"/>
                    <a:pt x="159021" y="65616"/>
                    <a:pt x="156388" y="68262"/>
                  </a:cubicBezTo>
                  <a:cubicBezTo>
                    <a:pt x="57619" y="137054"/>
                    <a:pt x="57619" y="137054"/>
                    <a:pt x="57619" y="137054"/>
                  </a:cubicBezTo>
                  <a:cubicBezTo>
                    <a:pt x="56302" y="138377"/>
                    <a:pt x="54986" y="139700"/>
                    <a:pt x="53669" y="139700"/>
                  </a:cubicBezTo>
                  <a:cubicBezTo>
                    <a:pt x="51035" y="139700"/>
                    <a:pt x="48401" y="138377"/>
                    <a:pt x="47084" y="135731"/>
                  </a:cubicBezTo>
                  <a:cubicBezTo>
                    <a:pt x="44450" y="131762"/>
                    <a:pt x="44450" y="126471"/>
                    <a:pt x="48401" y="123825"/>
                  </a:cubicBezTo>
                  <a:cubicBezTo>
                    <a:pt x="145852" y="55033"/>
                    <a:pt x="145852" y="55033"/>
                    <a:pt x="145852" y="55033"/>
                  </a:cubicBezTo>
                  <a:close/>
                  <a:moveTo>
                    <a:pt x="88577" y="47055"/>
                  </a:moveTo>
                  <a:cubicBezTo>
                    <a:pt x="92562" y="44450"/>
                    <a:pt x="97875" y="44450"/>
                    <a:pt x="100532" y="48358"/>
                  </a:cubicBezTo>
                  <a:cubicBezTo>
                    <a:pt x="103188" y="52265"/>
                    <a:pt x="101860" y="57476"/>
                    <a:pt x="99203" y="60081"/>
                  </a:cubicBezTo>
                  <a:cubicBezTo>
                    <a:pt x="52712" y="92645"/>
                    <a:pt x="52712" y="92645"/>
                    <a:pt x="52712" y="92645"/>
                  </a:cubicBezTo>
                  <a:cubicBezTo>
                    <a:pt x="51384" y="93947"/>
                    <a:pt x="50055" y="95250"/>
                    <a:pt x="47399" y="95250"/>
                  </a:cubicBezTo>
                  <a:cubicBezTo>
                    <a:pt x="44742" y="95250"/>
                    <a:pt x="42085" y="93947"/>
                    <a:pt x="40757" y="91342"/>
                  </a:cubicBezTo>
                  <a:cubicBezTo>
                    <a:pt x="38100" y="87435"/>
                    <a:pt x="39429" y="82224"/>
                    <a:pt x="43414" y="79619"/>
                  </a:cubicBezTo>
                  <a:cubicBezTo>
                    <a:pt x="88577" y="47055"/>
                    <a:pt x="88577" y="47055"/>
                    <a:pt x="88577" y="47055"/>
                  </a:cubicBezTo>
                  <a:close/>
                  <a:moveTo>
                    <a:pt x="35086" y="22225"/>
                  </a:moveTo>
                  <a:cubicBezTo>
                    <a:pt x="27205" y="22225"/>
                    <a:pt x="20637" y="28785"/>
                    <a:pt x="20637" y="35344"/>
                  </a:cubicBezTo>
                  <a:cubicBezTo>
                    <a:pt x="20637" y="35344"/>
                    <a:pt x="20637" y="35344"/>
                    <a:pt x="20637" y="196707"/>
                  </a:cubicBezTo>
                  <a:cubicBezTo>
                    <a:pt x="20637" y="204579"/>
                    <a:pt x="27205" y="211138"/>
                    <a:pt x="35086" y="211138"/>
                  </a:cubicBezTo>
                  <a:cubicBezTo>
                    <a:pt x="35086" y="211138"/>
                    <a:pt x="35086" y="211138"/>
                    <a:pt x="303051" y="211138"/>
                  </a:cubicBezTo>
                  <a:cubicBezTo>
                    <a:pt x="310932" y="211138"/>
                    <a:pt x="317500" y="204579"/>
                    <a:pt x="317500" y="196707"/>
                  </a:cubicBezTo>
                  <a:lnTo>
                    <a:pt x="317500" y="35344"/>
                  </a:lnTo>
                  <a:cubicBezTo>
                    <a:pt x="317500" y="28785"/>
                    <a:pt x="310932" y="22225"/>
                    <a:pt x="303051" y="22225"/>
                  </a:cubicBezTo>
                  <a:cubicBezTo>
                    <a:pt x="303051" y="22225"/>
                    <a:pt x="303051" y="22225"/>
                    <a:pt x="35086" y="22225"/>
                  </a:cubicBezTo>
                  <a:close/>
                  <a:moveTo>
                    <a:pt x="14529" y="0"/>
                  </a:moveTo>
                  <a:cubicBezTo>
                    <a:pt x="14529" y="0"/>
                    <a:pt x="14529" y="0"/>
                    <a:pt x="323609" y="0"/>
                  </a:cubicBezTo>
                  <a:cubicBezTo>
                    <a:pt x="331534" y="0"/>
                    <a:pt x="338138" y="5265"/>
                    <a:pt x="338138" y="13163"/>
                  </a:cubicBezTo>
                  <a:cubicBezTo>
                    <a:pt x="338138" y="13163"/>
                    <a:pt x="338138" y="13163"/>
                    <a:pt x="338138" y="251414"/>
                  </a:cubicBezTo>
                  <a:cubicBezTo>
                    <a:pt x="338138" y="259312"/>
                    <a:pt x="331534" y="265893"/>
                    <a:pt x="323609" y="265893"/>
                  </a:cubicBezTo>
                  <a:cubicBezTo>
                    <a:pt x="323609" y="265893"/>
                    <a:pt x="323609" y="265893"/>
                    <a:pt x="210016" y="265893"/>
                  </a:cubicBezTo>
                  <a:cubicBezTo>
                    <a:pt x="210016" y="265893"/>
                    <a:pt x="207374" y="265893"/>
                    <a:pt x="207374" y="268526"/>
                  </a:cubicBezTo>
                  <a:cubicBezTo>
                    <a:pt x="207374" y="268526"/>
                    <a:pt x="207374" y="268526"/>
                    <a:pt x="207374" y="290903"/>
                  </a:cubicBezTo>
                  <a:cubicBezTo>
                    <a:pt x="207374" y="292220"/>
                    <a:pt x="207374" y="293536"/>
                    <a:pt x="208695" y="293536"/>
                  </a:cubicBezTo>
                  <a:cubicBezTo>
                    <a:pt x="208695" y="293536"/>
                    <a:pt x="208695" y="293536"/>
                    <a:pt x="239074" y="293536"/>
                  </a:cubicBezTo>
                  <a:cubicBezTo>
                    <a:pt x="245679" y="293536"/>
                    <a:pt x="250962" y="298801"/>
                    <a:pt x="250962" y="305383"/>
                  </a:cubicBezTo>
                  <a:cubicBezTo>
                    <a:pt x="250962" y="310648"/>
                    <a:pt x="245679" y="315913"/>
                    <a:pt x="239074" y="315913"/>
                  </a:cubicBezTo>
                  <a:cubicBezTo>
                    <a:pt x="239074" y="315913"/>
                    <a:pt x="239074" y="315913"/>
                    <a:pt x="99064" y="315913"/>
                  </a:cubicBezTo>
                  <a:cubicBezTo>
                    <a:pt x="92460" y="315913"/>
                    <a:pt x="87176" y="310648"/>
                    <a:pt x="87176" y="305383"/>
                  </a:cubicBezTo>
                  <a:cubicBezTo>
                    <a:pt x="87176" y="298801"/>
                    <a:pt x="92460" y="293536"/>
                    <a:pt x="99064" y="293536"/>
                  </a:cubicBezTo>
                  <a:cubicBezTo>
                    <a:pt x="99064" y="293536"/>
                    <a:pt x="99064" y="293536"/>
                    <a:pt x="129444" y="293536"/>
                  </a:cubicBezTo>
                  <a:cubicBezTo>
                    <a:pt x="130765" y="293536"/>
                    <a:pt x="130765" y="292220"/>
                    <a:pt x="130765" y="289587"/>
                  </a:cubicBezTo>
                  <a:cubicBezTo>
                    <a:pt x="130765" y="289587"/>
                    <a:pt x="130765" y="289587"/>
                    <a:pt x="130765" y="268526"/>
                  </a:cubicBezTo>
                  <a:cubicBezTo>
                    <a:pt x="130765" y="264577"/>
                    <a:pt x="126802" y="265893"/>
                    <a:pt x="126802" y="265893"/>
                  </a:cubicBezTo>
                  <a:cubicBezTo>
                    <a:pt x="126802" y="265893"/>
                    <a:pt x="126802" y="265893"/>
                    <a:pt x="14529" y="265893"/>
                  </a:cubicBezTo>
                  <a:cubicBezTo>
                    <a:pt x="6604" y="265893"/>
                    <a:pt x="0" y="259312"/>
                    <a:pt x="0" y="251414"/>
                  </a:cubicBezTo>
                  <a:cubicBezTo>
                    <a:pt x="0" y="251414"/>
                    <a:pt x="0" y="251414"/>
                    <a:pt x="0" y="13163"/>
                  </a:cubicBezTo>
                  <a:cubicBezTo>
                    <a:pt x="0" y="5265"/>
                    <a:pt x="6604" y="0"/>
                    <a:pt x="145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32"/>
            <p:cNvSpPr/>
            <p:nvPr/>
          </p:nvSpPr>
          <p:spPr>
            <a:xfrm>
              <a:off x="11027691" y="5824802"/>
              <a:ext cx="201824" cy="163196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921250" y="3241675"/>
            <a:ext cx="6679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sz="3600" dirty="0" smtClean="0"/>
              <a:t>Java</a:t>
            </a:r>
            <a:r>
              <a:rPr kumimoji="1" lang="en-US" sz="3600" dirty="0" smtClean="0"/>
              <a:t>8</a:t>
            </a:r>
            <a:r>
              <a:rPr kumimoji="1" sz="3600" dirty="0" smtClean="0"/>
              <a:t> HashMap</a:t>
            </a:r>
            <a:endParaRPr kumimoji="1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椭圆 41"/>
          <p:cNvSpPr/>
          <p:nvPr/>
        </p:nvSpPr>
        <p:spPr>
          <a:xfrm>
            <a:off x="9722985" y="6139992"/>
            <a:ext cx="377371" cy="377371"/>
          </a:xfrm>
          <a:prstGeom prst="ellipse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331451" y="6139995"/>
            <a:ext cx="377371" cy="377371"/>
          </a:xfrm>
          <a:prstGeom prst="ellipse">
            <a:avLst/>
          </a:prstGeom>
          <a:solidFill>
            <a:srgbClr val="8CC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0939917" y="6139995"/>
            <a:ext cx="377371" cy="377371"/>
          </a:xfrm>
          <a:prstGeom prst="ellipse">
            <a:avLst/>
          </a:prstGeom>
          <a:solidFill>
            <a:srgbClr val="FF8F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39" name="椭圆 11"/>
          <p:cNvSpPr/>
          <p:nvPr/>
        </p:nvSpPr>
        <p:spPr>
          <a:xfrm>
            <a:off x="9813775" y="6227763"/>
            <a:ext cx="195792" cy="201824"/>
          </a:xfrm>
          <a:custGeom>
            <a:avLst/>
            <a:gdLst>
              <a:gd name="connsiteX0" fmla="*/ 157951 w 327026"/>
              <a:gd name="connsiteY0" fmla="*/ 134938 h 337100"/>
              <a:gd name="connsiteX1" fmla="*/ 327026 w 327026"/>
              <a:gd name="connsiteY1" fmla="*/ 239958 h 337100"/>
              <a:gd name="connsiteX2" fmla="*/ 259660 w 327026"/>
              <a:gd name="connsiteY2" fmla="*/ 254398 h 337100"/>
              <a:gd name="connsiteX3" fmla="*/ 295325 w 327026"/>
              <a:gd name="connsiteY3" fmla="*/ 305595 h 337100"/>
              <a:gd name="connsiteX4" fmla="*/ 292683 w 327026"/>
              <a:gd name="connsiteY4" fmla="*/ 334475 h 337100"/>
              <a:gd name="connsiteX5" fmla="*/ 263623 w 327026"/>
              <a:gd name="connsiteY5" fmla="*/ 326599 h 337100"/>
              <a:gd name="connsiteX6" fmla="*/ 227959 w 327026"/>
              <a:gd name="connsiteY6" fmla="*/ 275402 h 337100"/>
              <a:gd name="connsiteX7" fmla="*/ 192294 w 327026"/>
              <a:gd name="connsiteY7" fmla="*/ 333162 h 337100"/>
              <a:gd name="connsiteX8" fmla="*/ 153988 w 327026"/>
              <a:gd name="connsiteY8" fmla="*/ 137564 h 337100"/>
              <a:gd name="connsiteX9" fmla="*/ 157951 w 327026"/>
              <a:gd name="connsiteY9" fmla="*/ 134938 h 337100"/>
              <a:gd name="connsiteX10" fmla="*/ 287448 w 327026"/>
              <a:gd name="connsiteY10" fmla="*/ 96838 h 337100"/>
              <a:gd name="connsiteX11" fmla="*/ 270368 w 327026"/>
              <a:gd name="connsiteY11" fmla="*/ 108528 h 337100"/>
              <a:gd name="connsiteX12" fmla="*/ 280879 w 327026"/>
              <a:gd name="connsiteY12" fmla="*/ 150092 h 337100"/>
              <a:gd name="connsiteX13" fmla="*/ 301899 w 327026"/>
              <a:gd name="connsiteY13" fmla="*/ 182563 h 337100"/>
              <a:gd name="connsiteX14" fmla="*/ 303213 w 327026"/>
              <a:gd name="connsiteY14" fmla="*/ 161781 h 337100"/>
              <a:gd name="connsiteX15" fmla="*/ 287448 w 327026"/>
              <a:gd name="connsiteY15" fmla="*/ 96838 h 337100"/>
              <a:gd name="connsiteX16" fmla="*/ 160474 w 327026"/>
              <a:gd name="connsiteY16" fmla="*/ 0 h 337100"/>
              <a:gd name="connsiteX17" fmla="*/ 322263 w 327026"/>
              <a:gd name="connsiteY17" fmla="*/ 161925 h 337100"/>
              <a:gd name="connsiteX18" fmla="*/ 314371 w 327026"/>
              <a:gd name="connsiteY18" fmla="*/ 211951 h 337100"/>
              <a:gd name="connsiteX19" fmla="*/ 242026 w 327026"/>
              <a:gd name="connsiteY19" fmla="*/ 165875 h 337100"/>
              <a:gd name="connsiteX20" fmla="*/ 259126 w 327026"/>
              <a:gd name="connsiteY20" fmla="*/ 139545 h 337100"/>
              <a:gd name="connsiteX21" fmla="*/ 244657 w 327026"/>
              <a:gd name="connsiteY21" fmla="*/ 94785 h 337100"/>
              <a:gd name="connsiteX22" fmla="*/ 203881 w 327026"/>
              <a:gd name="connsiteY22" fmla="*/ 63190 h 337100"/>
              <a:gd name="connsiteX23" fmla="*/ 186781 w 327026"/>
              <a:gd name="connsiteY23" fmla="*/ 22380 h 337100"/>
              <a:gd name="connsiteX24" fmla="*/ 160474 w 327026"/>
              <a:gd name="connsiteY24" fmla="*/ 19747 h 337100"/>
              <a:gd name="connsiteX25" fmla="*/ 74975 w 327026"/>
              <a:gd name="connsiteY25" fmla="*/ 48709 h 337100"/>
              <a:gd name="connsiteX26" fmla="*/ 86814 w 327026"/>
              <a:gd name="connsiteY26" fmla="*/ 86886 h 337100"/>
              <a:gd name="connsiteX27" fmla="*/ 53930 w 327026"/>
              <a:gd name="connsiteY27" fmla="*/ 111899 h 337100"/>
              <a:gd name="connsiteX28" fmla="*/ 53930 w 327026"/>
              <a:gd name="connsiteY28" fmla="*/ 140862 h 337100"/>
              <a:gd name="connsiteX29" fmla="*/ 59191 w 327026"/>
              <a:gd name="connsiteY29" fmla="*/ 157976 h 337100"/>
              <a:gd name="connsiteX30" fmla="*/ 21046 w 327026"/>
              <a:gd name="connsiteY30" fmla="*/ 181672 h 337100"/>
              <a:gd name="connsiteX31" fmla="*/ 35515 w 327026"/>
              <a:gd name="connsiteY31" fmla="*/ 227748 h 337100"/>
              <a:gd name="connsiteX32" fmla="*/ 59191 w 327026"/>
              <a:gd name="connsiteY32" fmla="*/ 190887 h 337100"/>
              <a:gd name="connsiteX33" fmla="*/ 89444 w 327026"/>
              <a:gd name="connsiteY33" fmla="*/ 198786 h 337100"/>
              <a:gd name="connsiteX34" fmla="*/ 122328 w 327026"/>
              <a:gd name="connsiteY34" fmla="*/ 215900 h 337100"/>
              <a:gd name="connsiteX35" fmla="*/ 96021 w 327026"/>
              <a:gd name="connsiteY35" fmla="*/ 248812 h 337100"/>
              <a:gd name="connsiteX36" fmla="*/ 86814 w 327026"/>
              <a:gd name="connsiteY36" fmla="*/ 283040 h 337100"/>
              <a:gd name="connsiteX37" fmla="*/ 160474 w 327026"/>
              <a:gd name="connsiteY37" fmla="*/ 304103 h 337100"/>
              <a:gd name="connsiteX38" fmla="*/ 167051 w 327026"/>
              <a:gd name="connsiteY38" fmla="*/ 302787 h 337100"/>
              <a:gd name="connsiteX39" fmla="*/ 170997 w 327026"/>
              <a:gd name="connsiteY39" fmla="*/ 322534 h 337100"/>
              <a:gd name="connsiteX40" fmla="*/ 160474 w 327026"/>
              <a:gd name="connsiteY40" fmla="*/ 323850 h 337100"/>
              <a:gd name="connsiteX41" fmla="*/ 0 w 327026"/>
              <a:gd name="connsiteY41" fmla="*/ 161925 h 337100"/>
              <a:gd name="connsiteX42" fmla="*/ 160474 w 327026"/>
              <a:gd name="connsiteY42" fmla="*/ 0 h 3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327026" h="337100">
                <a:moveTo>
                  <a:pt x="157951" y="134938"/>
                </a:moveTo>
                <a:cubicBezTo>
                  <a:pt x="157951" y="134938"/>
                  <a:pt x="157951" y="134938"/>
                  <a:pt x="327026" y="239958"/>
                </a:cubicBezTo>
                <a:cubicBezTo>
                  <a:pt x="327026" y="239958"/>
                  <a:pt x="327026" y="239958"/>
                  <a:pt x="259660" y="254398"/>
                </a:cubicBezTo>
                <a:lnTo>
                  <a:pt x="295325" y="305595"/>
                </a:lnTo>
                <a:cubicBezTo>
                  <a:pt x="301929" y="316097"/>
                  <a:pt x="300608" y="327911"/>
                  <a:pt x="292683" y="334475"/>
                </a:cubicBezTo>
                <a:cubicBezTo>
                  <a:pt x="283436" y="339726"/>
                  <a:pt x="271548" y="337101"/>
                  <a:pt x="263623" y="326599"/>
                </a:cubicBezTo>
                <a:cubicBezTo>
                  <a:pt x="263623" y="326599"/>
                  <a:pt x="263623" y="326599"/>
                  <a:pt x="227959" y="275402"/>
                </a:cubicBezTo>
                <a:cubicBezTo>
                  <a:pt x="227959" y="275402"/>
                  <a:pt x="227959" y="275402"/>
                  <a:pt x="192294" y="333162"/>
                </a:cubicBezTo>
                <a:cubicBezTo>
                  <a:pt x="192294" y="333162"/>
                  <a:pt x="192294" y="333162"/>
                  <a:pt x="153988" y="137564"/>
                </a:cubicBezTo>
                <a:cubicBezTo>
                  <a:pt x="153988" y="137564"/>
                  <a:pt x="153988" y="137564"/>
                  <a:pt x="157951" y="134938"/>
                </a:cubicBezTo>
                <a:close/>
                <a:moveTo>
                  <a:pt x="287448" y="96838"/>
                </a:moveTo>
                <a:cubicBezTo>
                  <a:pt x="280879" y="99436"/>
                  <a:pt x="272996" y="103332"/>
                  <a:pt x="270368" y="108528"/>
                </a:cubicBezTo>
                <a:cubicBezTo>
                  <a:pt x="265113" y="117620"/>
                  <a:pt x="271682" y="143597"/>
                  <a:pt x="280879" y="150092"/>
                </a:cubicBezTo>
                <a:cubicBezTo>
                  <a:pt x="292703" y="159184"/>
                  <a:pt x="299272" y="170873"/>
                  <a:pt x="301899" y="182563"/>
                </a:cubicBezTo>
                <a:cubicBezTo>
                  <a:pt x="303213" y="176069"/>
                  <a:pt x="303213" y="168276"/>
                  <a:pt x="303213" y="161781"/>
                </a:cubicBezTo>
                <a:cubicBezTo>
                  <a:pt x="303213" y="138402"/>
                  <a:pt x="297958" y="116321"/>
                  <a:pt x="287448" y="96838"/>
                </a:cubicBezTo>
                <a:close/>
                <a:moveTo>
                  <a:pt x="160474" y="0"/>
                </a:moveTo>
                <a:cubicBezTo>
                  <a:pt x="249918" y="0"/>
                  <a:pt x="322263" y="72405"/>
                  <a:pt x="322263" y="161925"/>
                </a:cubicBezTo>
                <a:cubicBezTo>
                  <a:pt x="322263" y="179039"/>
                  <a:pt x="319632" y="196153"/>
                  <a:pt x="314371" y="211951"/>
                </a:cubicBezTo>
                <a:cubicBezTo>
                  <a:pt x="314371" y="211951"/>
                  <a:pt x="314371" y="211951"/>
                  <a:pt x="242026" y="165875"/>
                </a:cubicBezTo>
                <a:cubicBezTo>
                  <a:pt x="247288" y="157976"/>
                  <a:pt x="257811" y="147444"/>
                  <a:pt x="259126" y="139545"/>
                </a:cubicBezTo>
                <a:cubicBezTo>
                  <a:pt x="260441" y="127697"/>
                  <a:pt x="251234" y="97418"/>
                  <a:pt x="244657" y="94785"/>
                </a:cubicBezTo>
                <a:cubicBezTo>
                  <a:pt x="238080" y="90836"/>
                  <a:pt x="218350" y="71089"/>
                  <a:pt x="203881" y="63190"/>
                </a:cubicBezTo>
                <a:cubicBezTo>
                  <a:pt x="193358" y="57924"/>
                  <a:pt x="188096" y="36861"/>
                  <a:pt x="186781" y="22380"/>
                </a:cubicBezTo>
                <a:cubicBezTo>
                  <a:pt x="177574" y="21063"/>
                  <a:pt x="169681" y="19747"/>
                  <a:pt x="160474" y="19747"/>
                </a:cubicBezTo>
                <a:cubicBezTo>
                  <a:pt x="128905" y="19747"/>
                  <a:pt x="98652" y="30279"/>
                  <a:pt x="74975" y="48709"/>
                </a:cubicBezTo>
                <a:cubicBezTo>
                  <a:pt x="81552" y="59241"/>
                  <a:pt x="93390" y="78988"/>
                  <a:pt x="86814" y="86886"/>
                </a:cubicBezTo>
                <a:cubicBezTo>
                  <a:pt x="78921" y="100051"/>
                  <a:pt x="53930" y="100051"/>
                  <a:pt x="53930" y="111899"/>
                </a:cubicBezTo>
                <a:cubicBezTo>
                  <a:pt x="53930" y="123747"/>
                  <a:pt x="52614" y="135596"/>
                  <a:pt x="53930" y="140862"/>
                </a:cubicBezTo>
                <a:cubicBezTo>
                  <a:pt x="55245" y="146128"/>
                  <a:pt x="69714" y="150077"/>
                  <a:pt x="59191" y="157976"/>
                </a:cubicBezTo>
                <a:cubicBezTo>
                  <a:pt x="52614" y="164558"/>
                  <a:pt x="32884" y="175090"/>
                  <a:pt x="21046" y="181672"/>
                </a:cubicBezTo>
                <a:cubicBezTo>
                  <a:pt x="22361" y="197470"/>
                  <a:pt x="27622" y="213267"/>
                  <a:pt x="35515" y="227748"/>
                </a:cubicBezTo>
                <a:cubicBezTo>
                  <a:pt x="38145" y="219850"/>
                  <a:pt x="49984" y="192204"/>
                  <a:pt x="59191" y="190887"/>
                </a:cubicBezTo>
                <a:cubicBezTo>
                  <a:pt x="69714" y="188254"/>
                  <a:pt x="78921" y="185621"/>
                  <a:pt x="89444" y="198786"/>
                </a:cubicBezTo>
                <a:cubicBezTo>
                  <a:pt x="99967" y="211951"/>
                  <a:pt x="114436" y="215900"/>
                  <a:pt x="122328" y="215900"/>
                </a:cubicBezTo>
                <a:cubicBezTo>
                  <a:pt x="130220" y="215900"/>
                  <a:pt x="121013" y="243546"/>
                  <a:pt x="96021" y="248812"/>
                </a:cubicBezTo>
                <a:cubicBezTo>
                  <a:pt x="72345" y="252761"/>
                  <a:pt x="106544" y="283040"/>
                  <a:pt x="86814" y="283040"/>
                </a:cubicBezTo>
                <a:cubicBezTo>
                  <a:pt x="109175" y="296204"/>
                  <a:pt x="134167" y="304103"/>
                  <a:pt x="160474" y="304103"/>
                </a:cubicBezTo>
                <a:cubicBezTo>
                  <a:pt x="163105" y="304103"/>
                  <a:pt x="165735" y="302787"/>
                  <a:pt x="167051" y="302787"/>
                </a:cubicBezTo>
                <a:cubicBezTo>
                  <a:pt x="167051" y="302787"/>
                  <a:pt x="167051" y="302787"/>
                  <a:pt x="170997" y="322534"/>
                </a:cubicBezTo>
                <a:cubicBezTo>
                  <a:pt x="168366" y="322534"/>
                  <a:pt x="164420" y="323850"/>
                  <a:pt x="160474" y="323850"/>
                </a:cubicBezTo>
                <a:cubicBezTo>
                  <a:pt x="72345" y="323850"/>
                  <a:pt x="0" y="251445"/>
                  <a:pt x="0" y="161925"/>
                </a:cubicBezTo>
                <a:cubicBezTo>
                  <a:pt x="0" y="72405"/>
                  <a:pt x="72345" y="0"/>
                  <a:pt x="1604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0" name="椭圆 23"/>
          <p:cNvSpPr/>
          <p:nvPr/>
        </p:nvSpPr>
        <p:spPr>
          <a:xfrm>
            <a:off x="10419225" y="6234399"/>
            <a:ext cx="201824" cy="188558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1" name="椭圆 32"/>
          <p:cNvSpPr/>
          <p:nvPr/>
        </p:nvSpPr>
        <p:spPr>
          <a:xfrm>
            <a:off x="11027691" y="6247080"/>
            <a:ext cx="201824" cy="16319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37052" y="4402378"/>
            <a:ext cx="505460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感谢您的观看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694217" y="954322"/>
            <a:ext cx="4340270" cy="3445466"/>
            <a:chOff x="3925865" y="1088434"/>
            <a:chExt cx="4340270" cy="344546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1" cstate="screen"/>
            <a:srcRect/>
            <a:stretch>
              <a:fillRect/>
            </a:stretch>
          </p:blipFill>
          <p:spPr>
            <a:xfrm>
              <a:off x="3925865" y="1088434"/>
              <a:ext cx="4340270" cy="344546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061102" y="2180083"/>
              <a:ext cx="206979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6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charset="-122"/>
                  <a:cs typeface="+mn-cs"/>
                </a:rPr>
                <a:t>2018</a:t>
              </a:r>
              <a:endParaRPr kumimoji="0" lang="zh-CN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17830" y="294640"/>
            <a:ext cx="2142490" cy="621665"/>
            <a:chOff x="658" y="464"/>
            <a:chExt cx="3374" cy="97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" y="464"/>
              <a:ext cx="1153" cy="979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811" y="632"/>
              <a:ext cx="2221" cy="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云 析 学 院</a:t>
              </a:r>
              <a:endParaRPr lang="zh-CN" altLang="en-US" sz="20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80317" y="5667185"/>
            <a:ext cx="415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讲师：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无双 </a:t>
            </a:r>
            <a:r>
              <a:rPr lang="is-I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3190976240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39" grpId="0" animBg="1"/>
      <p:bldP spid="40" grpId="0" animBg="1"/>
      <p:bldP spid="41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680" y="1207135"/>
            <a:ext cx="8077835" cy="3644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31900" y="5234940"/>
            <a:ext cx="344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en-US" altLang="zh-CN"/>
              <a:t>HashMap</a:t>
            </a:r>
            <a:r>
              <a:rPr kumimoji="1" lang="zh-CN" altLang="en-US"/>
              <a:t>的底层是两种数据结构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一维数组</a:t>
            </a:r>
            <a:endParaRPr kumimoji="1" lang="zh-CN" altLang="en-US"/>
          </a:p>
          <a:p>
            <a:r>
              <a:rPr kumimoji="1" lang="en-US" altLang="zh-CN"/>
              <a:t>· </a:t>
            </a:r>
            <a:r>
              <a:rPr kumimoji="1" lang="zh-CN" altLang="en-US"/>
              <a:t>单向链表</a:t>
            </a:r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241290" y="5373370"/>
            <a:ext cx="64693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/>
              <a:t>每个绿色的实体是嵌套类 Entry 的实例，Entry 包含四个属性：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zh-CN" altLang="en-US"/>
              <a:t>key, value, hash 值和用于单向链表的 next（后继节点）</a:t>
            </a:r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795" y="1110615"/>
            <a:ext cx="8697595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zh-CN" altLang="en-US"/>
              <a:t>核心属性：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capacity</a:t>
            </a:r>
            <a:r>
              <a:rPr kumimoji="1" lang="zh-CN" altLang="en-US"/>
              <a:t>：当前数组容量，始终保持 2^n，可以扩容，扩容后数组大小为当前的 2 倍</a:t>
            </a:r>
            <a:endParaRPr kumimoji="1" lang="zh-CN" altLang="en-US"/>
          </a:p>
          <a:p>
            <a:pPr algn="l"/>
            <a:endParaRPr kumimoji="1" lang="zh-CN" altLang="en-US"/>
          </a:p>
          <a:p>
            <a:pPr algn="l"/>
            <a:r>
              <a:rPr kumimoji="1" lang="en-US" altLang="zh-CN"/>
              <a:t>· loadFactor：负载因子，默认为 0.75</a:t>
            </a:r>
            <a:endParaRPr kumimoji="1" lang="en-US" altLang="zh-CN"/>
          </a:p>
          <a:p>
            <a:pPr algn="l"/>
            <a:endParaRPr kumimoji="1" lang="en-US" altLang="zh-CN"/>
          </a:p>
          <a:p>
            <a:pPr algn="l"/>
            <a:r>
              <a:rPr kumimoji="1" lang="en-US" altLang="zh-CN"/>
              <a:t>·threshold：扩容的阈值，等于 capacity * loadFactor</a:t>
            </a:r>
            <a:endParaRPr kumimoji="1"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110" y="599440"/>
            <a:ext cx="7299960" cy="6220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5" y="2038350"/>
            <a:ext cx="9805035" cy="278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815" y="2032000"/>
            <a:ext cx="7785735" cy="384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338307" y="292100"/>
            <a:ext cx="1072811" cy="787400"/>
          </a:xfrm>
          <a:prstGeom prst="rect">
            <a:avLst/>
          </a:prstGeom>
        </p:spPr>
      </p:pic>
      <p:sp>
        <p:nvSpPr>
          <p:cNvPr id="69" name="文本框 68"/>
          <p:cNvSpPr txBox="1"/>
          <p:nvPr/>
        </p:nvSpPr>
        <p:spPr>
          <a:xfrm>
            <a:off x="1533918" y="363435"/>
            <a:ext cx="8876272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kumimoji="1" sz="2800" dirty="0" smtClean="0">
                <a:sym typeface="+mn-ea"/>
              </a:rPr>
              <a:t>Java7 HashMap</a:t>
            </a:r>
            <a:endParaRPr kumimoji="1" lang="zh-CN" altLang="en-US" sz="2800" dirty="0"/>
          </a:p>
        </p:txBody>
      </p:sp>
      <p:sp>
        <p:nvSpPr>
          <p:cNvPr id="22" name="页脚占位符 7"/>
          <p:cNvSpPr>
            <a:spLocks noGrp="1"/>
          </p:cNvSpPr>
          <p:nvPr/>
        </p:nvSpPr>
        <p:spPr>
          <a:xfrm>
            <a:off x="10450830" y="158750"/>
            <a:ext cx="1513840" cy="2813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@云析学院  版权所有</a:t>
            </a:r>
            <a:endParaRPr lang="zh-CN" altLang="en-US" sz="10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Picture 3" descr="C:\Users\dongfeng\Desktop\素材\官方微信号.jpg官方微信号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880100"/>
            <a:ext cx="881380" cy="8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10133330" y="363220"/>
            <a:ext cx="1790700" cy="287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</a:rPr>
              <a:t>官方群号：</a:t>
            </a:r>
            <a:r>
              <a:rPr lang="zh-CN" altLang="en-US" sz="1200" b="1">
                <a:solidFill>
                  <a:srgbClr val="1F60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663455604</a:t>
            </a:r>
            <a:endParaRPr lang="zh-CN" altLang="en-US" sz="1200" b="1">
              <a:solidFill>
                <a:srgbClr val="1F60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23695" y="1079500"/>
            <a:ext cx="243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kumimoji="1" lang="en-US" altLang="zh-CN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put</a:t>
            </a:r>
            <a:r>
              <a:rPr kumimoji="1"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方法源码解析</a:t>
            </a:r>
            <a:endParaRPr kumimoji="1"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15" y="1911350"/>
            <a:ext cx="10071735" cy="303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云析学院">
  <a:themeElements>
    <a:clrScheme name="自定义 9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A99D"/>
      </a:accent1>
      <a:accent2>
        <a:srgbClr val="8CC63F"/>
      </a:accent2>
      <a:accent3>
        <a:srgbClr val="FF8F29"/>
      </a:accent3>
      <a:accent4>
        <a:srgbClr val="00A99D"/>
      </a:accent4>
      <a:accent5>
        <a:srgbClr val="8CC63F"/>
      </a:accent5>
      <a:accent6>
        <a:srgbClr val="FF8F29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3365</Words>
  <Application>WPS 演示</Application>
  <PresentationFormat>宽屏</PresentationFormat>
  <Paragraphs>352</Paragraphs>
  <Slides>33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方正书宋_GBK</vt:lpstr>
      <vt:lpstr>Wingdings</vt:lpstr>
      <vt:lpstr>Arial</vt:lpstr>
      <vt:lpstr>微软雅黑</vt:lpstr>
      <vt:lpstr>黑体-简</vt:lpstr>
      <vt:lpstr>宋体</vt:lpstr>
      <vt:lpstr>Arial Unicode MS</vt:lpstr>
      <vt:lpstr>等线</vt:lpstr>
      <vt:lpstr>苹方-简</vt:lpstr>
      <vt:lpstr>微软雅黑</vt:lpstr>
      <vt:lpstr>宋体-简</vt:lpstr>
      <vt:lpstr>云析学院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彩色多边形</dc:title>
  <dc:creator>第一PPT</dc:creator>
  <cp:keywords>www.1ppt.com</cp:keywords>
  <dc:description>www.1ppt.com</dc:description>
  <cp:lastModifiedBy>zhouguanya</cp:lastModifiedBy>
  <cp:revision>684</cp:revision>
  <dcterms:created xsi:type="dcterms:W3CDTF">2018-10-27T02:11:10Z</dcterms:created>
  <dcterms:modified xsi:type="dcterms:W3CDTF">2018-10-27T02:11:10Z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